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313"/>
    <a:srgbClr val="171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50" d="100"/>
          <a:sy n="50" d="100"/>
        </p:scale>
        <p:origin x="-2304" y="-13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4D7CBC-E6F9-41AA-93CA-BA3CEB05326B}"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132818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4D7CBC-E6F9-41AA-93CA-BA3CEB05326B}"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375351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4D7CBC-E6F9-41AA-93CA-BA3CEB05326B}"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198140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4D7CBC-E6F9-41AA-93CA-BA3CEB05326B}"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216994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D7CBC-E6F9-41AA-93CA-BA3CEB05326B}"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40379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4D7CBC-E6F9-41AA-93CA-BA3CEB05326B}"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378649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4D7CBC-E6F9-41AA-93CA-BA3CEB05326B}" type="datetimeFigureOut">
              <a:rPr lang="en-GB" smtClean="0"/>
              <a:t>20/05/2016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18466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4D7CBC-E6F9-41AA-93CA-BA3CEB05326B}" type="datetimeFigureOut">
              <a:rPr lang="en-GB" smtClean="0"/>
              <a:t>20/05/2016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306358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D7CBC-E6F9-41AA-93CA-BA3CEB05326B}" type="datetimeFigureOut">
              <a:rPr lang="en-GB" smtClean="0"/>
              <a:t>20/05/2016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3170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D7CBC-E6F9-41AA-93CA-BA3CEB05326B}"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153782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D7CBC-E6F9-41AA-93CA-BA3CEB05326B}"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06FADA-AE7E-4C25-8FF7-AA6989EF288C}" type="slidenum">
              <a:rPr lang="en-GB" smtClean="0"/>
              <a:t>‹#›</a:t>
            </a:fld>
            <a:endParaRPr lang="en-GB"/>
          </a:p>
        </p:txBody>
      </p:sp>
    </p:spTree>
    <p:extLst>
      <p:ext uri="{BB962C8B-B14F-4D97-AF65-F5344CB8AC3E}">
        <p14:creationId xmlns:p14="http://schemas.microsoft.com/office/powerpoint/2010/main" val="310639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C4D7CBC-E6F9-41AA-93CA-BA3CEB05326B}" type="datetimeFigureOut">
              <a:rPr lang="en-GB" smtClean="0"/>
              <a:t>20/05/2016</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A06FADA-AE7E-4C25-8FF7-AA6989EF288C}" type="slidenum">
              <a:rPr lang="en-GB" smtClean="0"/>
              <a:t>‹#›</a:t>
            </a:fld>
            <a:endParaRPr lang="en-GB"/>
          </a:p>
        </p:txBody>
      </p:sp>
    </p:spTree>
    <p:extLst>
      <p:ext uri="{BB962C8B-B14F-4D97-AF65-F5344CB8AC3E}">
        <p14:creationId xmlns:p14="http://schemas.microsoft.com/office/powerpoint/2010/main" val="60646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31313"/>
        </a:solidFill>
        <a:effectLst/>
      </p:bgPr>
    </p:bg>
    <p:spTree>
      <p:nvGrpSpPr>
        <p:cNvPr id="1" name=""/>
        <p:cNvGrpSpPr/>
        <p:nvPr/>
      </p:nvGrpSpPr>
      <p:grpSpPr>
        <a:xfrm>
          <a:off x="0" y="0"/>
          <a:ext cx="0" cy="0"/>
          <a:chOff x="0" y="0"/>
          <a:chExt cx="0" cy="0"/>
        </a:xfrm>
      </p:grpSpPr>
      <p:sp>
        <p:nvSpPr>
          <p:cNvPr id="6" name="Rectangle 5"/>
          <p:cNvSpPr/>
          <p:nvPr/>
        </p:nvSpPr>
        <p:spPr>
          <a:xfrm>
            <a:off x="2729807" y="46162"/>
            <a:ext cx="4064495" cy="2195736"/>
          </a:xfrm>
          <a:prstGeom prst="rect">
            <a:avLst/>
          </a:prstGeom>
          <a:solidFill>
            <a:srgbClr val="131313"/>
          </a:solidFill>
          <a:ln>
            <a:solidFill>
              <a:srgbClr val="131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976" y="29669"/>
            <a:ext cx="2802226" cy="2212229"/>
          </a:xfrm>
          <a:prstGeom prst="rect">
            <a:avLst/>
          </a:prstGeom>
          <a:ln>
            <a:solidFill>
              <a:srgbClr val="171717"/>
            </a:solidFill>
          </a:ln>
        </p:spPr>
      </p:pic>
      <p:sp>
        <p:nvSpPr>
          <p:cNvPr id="5" name="TextBox 4"/>
          <p:cNvSpPr txBox="1"/>
          <p:nvPr/>
        </p:nvSpPr>
        <p:spPr>
          <a:xfrm>
            <a:off x="3645024" y="131995"/>
            <a:ext cx="2246128" cy="1938992"/>
          </a:xfrm>
          <a:prstGeom prst="rect">
            <a:avLst/>
          </a:prstGeom>
          <a:noFill/>
        </p:spPr>
        <p:txBody>
          <a:bodyPr wrap="none" rtlCol="0">
            <a:spAutoFit/>
          </a:bodyPr>
          <a:lstStyle/>
          <a:p>
            <a:pPr algn="ctr"/>
            <a:r>
              <a:rPr lang="en-GB" sz="4000" dirty="0" smtClean="0">
                <a:solidFill>
                  <a:srgbClr val="FF0000"/>
                </a:solidFill>
                <a:latin typeface="Bernard MT Condensed" panose="02050806060905020404" pitchFamily="18" charset="0"/>
              </a:rPr>
              <a:t>Piercing</a:t>
            </a:r>
          </a:p>
          <a:p>
            <a:pPr algn="ctr"/>
            <a:r>
              <a:rPr lang="en-GB" sz="4000" dirty="0" smtClean="0">
                <a:solidFill>
                  <a:srgbClr val="FF0000"/>
                </a:solidFill>
                <a:latin typeface="Bernard MT Condensed" panose="02050806060905020404" pitchFamily="18" charset="0"/>
              </a:rPr>
              <a:t>Aftercare</a:t>
            </a:r>
          </a:p>
          <a:p>
            <a:pPr algn="ctr"/>
            <a:r>
              <a:rPr lang="en-GB" sz="4000" dirty="0" smtClean="0">
                <a:solidFill>
                  <a:srgbClr val="FF0000"/>
                </a:solidFill>
                <a:latin typeface="Bernard MT Condensed" panose="02050806060905020404" pitchFamily="18" charset="0"/>
              </a:rPr>
              <a:t>Guidelines</a:t>
            </a:r>
            <a:endParaRPr lang="en-GB" sz="4000" dirty="0">
              <a:solidFill>
                <a:srgbClr val="FF0000"/>
              </a:solidFill>
              <a:latin typeface="Bernard MT Condensed" panose="02050806060905020404" pitchFamily="18" charset="0"/>
            </a:endParaRPr>
          </a:p>
        </p:txBody>
      </p:sp>
      <p:sp>
        <p:nvSpPr>
          <p:cNvPr id="7" name="TextBox 6"/>
          <p:cNvSpPr txBox="1"/>
          <p:nvPr/>
        </p:nvSpPr>
        <p:spPr>
          <a:xfrm>
            <a:off x="382352" y="2329178"/>
            <a:ext cx="6093295" cy="6363280"/>
          </a:xfrm>
          <a:prstGeom prst="rect">
            <a:avLst/>
          </a:prstGeom>
          <a:noFill/>
        </p:spPr>
        <p:txBody>
          <a:bodyPr wrap="square" rtlCol="0">
            <a:spAutoFit/>
          </a:bodyPr>
          <a:lstStyle/>
          <a:p>
            <a:pPr algn="ctr"/>
            <a:r>
              <a:rPr lang="en-GB" sz="1100" dirty="0">
                <a:solidFill>
                  <a:schemeClr val="bg1"/>
                </a:solidFill>
                <a:latin typeface="Arial" panose="020B0604020202020204" pitchFamily="34" charset="0"/>
                <a:cs typeface="Arial" panose="020B0604020202020204" pitchFamily="34" charset="0"/>
              </a:rPr>
              <a:t>Please remember your new piercing is a wound! You should expect tenderness, </a:t>
            </a:r>
            <a:r>
              <a:rPr lang="en-GB" sz="1100" dirty="0" smtClean="0">
                <a:solidFill>
                  <a:schemeClr val="bg1"/>
                </a:solidFill>
                <a:latin typeface="Arial" panose="020B0604020202020204" pitchFamily="34" charset="0"/>
                <a:cs typeface="Arial" panose="020B0604020202020204" pitchFamily="34" charset="0"/>
              </a:rPr>
              <a:t>swelling, </a:t>
            </a:r>
            <a:r>
              <a:rPr lang="en-GB" sz="1100" dirty="0">
                <a:solidFill>
                  <a:schemeClr val="bg1"/>
                </a:solidFill>
                <a:latin typeface="Arial" panose="020B0604020202020204" pitchFamily="34" charset="0"/>
                <a:cs typeface="Arial" panose="020B0604020202020204" pitchFamily="34" charset="0"/>
              </a:rPr>
              <a:t>and possibly bruising, </a:t>
            </a:r>
            <a:r>
              <a:rPr lang="en-GB" sz="1100" dirty="0" smtClean="0">
                <a:solidFill>
                  <a:schemeClr val="bg1"/>
                </a:solidFill>
                <a:latin typeface="Arial" panose="020B0604020202020204" pitchFamily="34" charset="0"/>
                <a:cs typeface="Arial" panose="020B0604020202020204" pitchFamily="34" charset="0"/>
              </a:rPr>
              <a:t>bleeding, </a:t>
            </a:r>
            <a:r>
              <a:rPr lang="en-GB" sz="1100" dirty="0">
                <a:solidFill>
                  <a:schemeClr val="bg1"/>
                </a:solidFill>
                <a:latin typeface="Arial" panose="020B0604020202020204" pitchFamily="34" charset="0"/>
                <a:cs typeface="Arial" panose="020B0604020202020204" pitchFamily="34" charset="0"/>
              </a:rPr>
              <a:t>and itching. A natural part of the process for healing any wound includes the secretion of a whitish-yellow fluid. This fluid will dry and form a crust around the piercing and jewellery. Do not pick this off. It can be removed during routine </a:t>
            </a:r>
            <a:r>
              <a:rPr lang="en-GB" sz="1100" dirty="0" smtClean="0">
                <a:solidFill>
                  <a:schemeClr val="bg1"/>
                </a:solidFill>
                <a:latin typeface="Arial" panose="020B0604020202020204" pitchFamily="34" charset="0"/>
                <a:cs typeface="Arial" panose="020B0604020202020204" pitchFamily="34" charset="0"/>
              </a:rPr>
              <a:t>aftercare, </a:t>
            </a:r>
            <a:r>
              <a:rPr lang="en-GB" sz="1100" dirty="0">
                <a:solidFill>
                  <a:schemeClr val="bg1"/>
                </a:solidFill>
                <a:latin typeface="Arial" panose="020B0604020202020204" pitchFamily="34" charset="0"/>
                <a:cs typeface="Arial" panose="020B0604020202020204" pitchFamily="34" charset="0"/>
              </a:rPr>
              <a:t>or whilst bathing or showering. </a:t>
            </a:r>
          </a:p>
          <a:p>
            <a:pPr algn="ctr"/>
            <a:r>
              <a:rPr lang="en-GB" sz="1100" dirty="0">
                <a:solidFill>
                  <a:schemeClr val="bg1"/>
                </a:solidFill>
                <a:latin typeface="Arial" panose="020B0604020202020204" pitchFamily="34" charset="0"/>
                <a:cs typeface="Arial" panose="020B0604020202020204" pitchFamily="34" charset="0"/>
              </a:rPr>
              <a:t>You should ensure that a new piercing is handled as little as possible, particularly for the first </a:t>
            </a:r>
            <a:r>
              <a:rPr lang="en-GB" sz="1100" dirty="0" smtClean="0">
                <a:solidFill>
                  <a:schemeClr val="bg1"/>
                </a:solidFill>
                <a:latin typeface="Arial" panose="020B0604020202020204" pitchFamily="34" charset="0"/>
                <a:cs typeface="Arial" panose="020B0604020202020204" pitchFamily="34" charset="0"/>
              </a:rPr>
              <a:t>few </a:t>
            </a:r>
            <a:r>
              <a:rPr lang="en-GB" sz="1100" dirty="0">
                <a:solidFill>
                  <a:schemeClr val="bg1"/>
                </a:solidFill>
                <a:latin typeface="Arial" panose="020B0604020202020204" pitchFamily="34" charset="0"/>
                <a:cs typeface="Arial" panose="020B0604020202020204" pitchFamily="34" charset="0"/>
              </a:rPr>
              <a:t>days, so that exposure to germs is reduced. </a:t>
            </a:r>
          </a:p>
          <a:p>
            <a:pPr algn="ctr"/>
            <a:r>
              <a:rPr lang="en-GB" sz="1100" dirty="0">
                <a:solidFill>
                  <a:schemeClr val="bg1"/>
                </a:solidFill>
                <a:latin typeface="Arial" panose="020B0604020202020204" pitchFamily="34" charset="0"/>
                <a:cs typeface="Arial" panose="020B0604020202020204" pitchFamily="34" charset="0"/>
              </a:rPr>
              <a:t>Always wash your hands thoroughly </a:t>
            </a:r>
            <a:r>
              <a:rPr lang="en-GB" sz="1100" dirty="0" smtClean="0">
                <a:solidFill>
                  <a:schemeClr val="bg1"/>
                </a:solidFill>
                <a:latin typeface="Arial" panose="020B0604020202020204" pitchFamily="34" charset="0"/>
                <a:cs typeface="Arial" panose="020B0604020202020204" pitchFamily="34" charset="0"/>
              </a:rPr>
              <a:t>before, </a:t>
            </a:r>
            <a:r>
              <a:rPr lang="en-GB" sz="1100" dirty="0">
                <a:solidFill>
                  <a:schemeClr val="bg1"/>
                </a:solidFill>
                <a:latin typeface="Arial" panose="020B0604020202020204" pitchFamily="34" charset="0"/>
                <a:cs typeface="Arial" panose="020B0604020202020204" pitchFamily="34" charset="0"/>
              </a:rPr>
              <a:t>and </a:t>
            </a:r>
            <a:r>
              <a:rPr lang="en-GB" sz="1100" dirty="0" smtClean="0">
                <a:solidFill>
                  <a:schemeClr val="bg1"/>
                </a:solidFill>
                <a:latin typeface="Arial" panose="020B0604020202020204" pitchFamily="34" charset="0"/>
                <a:cs typeface="Arial" panose="020B0604020202020204" pitchFamily="34" charset="0"/>
              </a:rPr>
              <a:t>after, </a:t>
            </a:r>
            <a:r>
              <a:rPr lang="en-GB" sz="1100" dirty="0">
                <a:solidFill>
                  <a:schemeClr val="bg1"/>
                </a:solidFill>
                <a:latin typeface="Arial" panose="020B0604020202020204" pitchFamily="34" charset="0"/>
                <a:cs typeface="Arial" panose="020B0604020202020204" pitchFamily="34" charset="0"/>
              </a:rPr>
              <a:t>handling the piercing or jewellery. </a:t>
            </a:r>
          </a:p>
          <a:p>
            <a:pPr algn="ctr"/>
            <a:r>
              <a:rPr lang="en-GB" sz="1100" dirty="0">
                <a:solidFill>
                  <a:schemeClr val="bg1"/>
                </a:solidFill>
                <a:latin typeface="Arial" panose="020B0604020202020204" pitchFamily="34" charset="0"/>
                <a:cs typeface="Arial" panose="020B0604020202020204" pitchFamily="34" charset="0"/>
              </a:rPr>
              <a:t>We suggest that you use a salt-water solution to clean your piercing during the healing process. Soak the piercing with salt-water for 1-2 minutes to soften any dried discharge. Then clean around the piercing and jewellery with a cotton bud. You could also use a saline solution, antiseptic spray, or alcohol wipes that can all be purchased from your local </a:t>
            </a:r>
            <a:r>
              <a:rPr lang="en-GB" sz="1100" dirty="0" smtClean="0">
                <a:solidFill>
                  <a:schemeClr val="bg1"/>
                </a:solidFill>
                <a:latin typeface="Arial" panose="020B0604020202020204" pitchFamily="34" charset="0"/>
                <a:cs typeface="Arial" panose="020B0604020202020204" pitchFamily="34" charset="0"/>
              </a:rPr>
              <a:t>pharmacy. </a:t>
            </a:r>
            <a:r>
              <a:rPr lang="en-GB" sz="1100" dirty="0">
                <a:solidFill>
                  <a:schemeClr val="bg1"/>
                </a:solidFill>
                <a:latin typeface="Arial" panose="020B0604020202020204" pitchFamily="34" charset="0"/>
                <a:cs typeface="Arial" panose="020B0604020202020204" pitchFamily="34" charset="0"/>
              </a:rPr>
              <a:t>You should clean your piercing twice a day until it has fully healed. You should check that the balls on your jewellery are tight. New piercings should be </a:t>
            </a:r>
            <a:r>
              <a:rPr lang="en-GB" sz="1100" dirty="0" smtClean="0">
                <a:solidFill>
                  <a:schemeClr val="bg1"/>
                </a:solidFill>
                <a:latin typeface="Arial" panose="020B0604020202020204" pitchFamily="34" charset="0"/>
                <a:cs typeface="Arial" panose="020B0604020202020204" pitchFamily="34" charset="0"/>
              </a:rPr>
              <a:t>kept </a:t>
            </a:r>
            <a:r>
              <a:rPr lang="en-GB" sz="1100" dirty="0">
                <a:solidFill>
                  <a:schemeClr val="bg1"/>
                </a:solidFill>
                <a:latin typeface="Arial" panose="020B0604020202020204" pitchFamily="34" charset="0"/>
                <a:cs typeface="Arial" panose="020B0604020202020204" pitchFamily="34" charset="0"/>
              </a:rPr>
              <a:t>dry and exposed to the air as much as possible.</a:t>
            </a:r>
          </a:p>
          <a:p>
            <a:pPr algn="ctr"/>
            <a:r>
              <a:rPr lang="en-GB" sz="1100" dirty="0">
                <a:solidFill>
                  <a:schemeClr val="bg1"/>
                </a:solidFill>
                <a:latin typeface="Arial" panose="020B0604020202020204" pitchFamily="34" charset="0"/>
                <a:cs typeface="Arial" panose="020B0604020202020204" pitchFamily="34" charset="0"/>
              </a:rPr>
              <a:t>The initial jewellery used in some piercings is bigger than required to allow for swelling. To help reduce the swelling you should apply ice to the piercing. If the jewellery does need to be downsized you should wait a minimum of 2 weeks for oral piercings and 6 weeks for all other piercings. Occasionally excessive swelling can </a:t>
            </a:r>
            <a:r>
              <a:rPr lang="en-GB" sz="1100" dirty="0" smtClean="0">
                <a:solidFill>
                  <a:schemeClr val="bg1"/>
                </a:solidFill>
                <a:latin typeface="Arial" panose="020B0604020202020204" pitchFamily="34" charset="0"/>
                <a:cs typeface="Arial" panose="020B0604020202020204" pitchFamily="34" charset="0"/>
              </a:rPr>
              <a:t>occur. </a:t>
            </a:r>
            <a:r>
              <a:rPr lang="en-GB" sz="1100" dirty="0">
                <a:solidFill>
                  <a:schemeClr val="bg1"/>
                </a:solidFill>
                <a:latin typeface="Arial" panose="020B0604020202020204" pitchFamily="34" charset="0"/>
                <a:cs typeface="Arial" panose="020B0604020202020204" pitchFamily="34" charset="0"/>
              </a:rPr>
              <a:t>If it looks like the jewellery is </a:t>
            </a:r>
            <a:r>
              <a:rPr lang="en-GB" sz="1100" dirty="0" smtClean="0">
                <a:solidFill>
                  <a:schemeClr val="bg1"/>
                </a:solidFill>
                <a:latin typeface="Arial" panose="020B0604020202020204" pitchFamily="34" charset="0"/>
                <a:cs typeface="Arial" panose="020B0604020202020204" pitchFamily="34" charset="0"/>
              </a:rPr>
              <a:t>tight then return to the studio </a:t>
            </a:r>
            <a:r>
              <a:rPr lang="en-GB" sz="1100" dirty="0">
                <a:solidFill>
                  <a:schemeClr val="bg1"/>
                </a:solidFill>
                <a:latin typeface="Arial" panose="020B0604020202020204" pitchFamily="34" charset="0"/>
                <a:cs typeface="Arial" panose="020B0604020202020204" pitchFamily="34" charset="0"/>
              </a:rPr>
              <a:t>and we will fit a more appropriate </a:t>
            </a:r>
            <a:r>
              <a:rPr lang="en-GB" sz="1100" dirty="0" smtClean="0">
                <a:solidFill>
                  <a:schemeClr val="bg1"/>
                </a:solidFill>
                <a:latin typeface="Arial" panose="020B0604020202020204" pitchFamily="34" charset="0"/>
                <a:cs typeface="Arial" panose="020B0604020202020204" pitchFamily="34" charset="0"/>
              </a:rPr>
              <a:t>size. </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latin typeface="Arial" panose="020B0604020202020204" pitchFamily="34" charset="0"/>
                <a:cs typeface="Arial" panose="020B0604020202020204" pitchFamily="34" charset="0"/>
              </a:rPr>
              <a:t> </a:t>
            </a:r>
          </a:p>
          <a:p>
            <a:pPr lvl="0" algn="ctr"/>
            <a:r>
              <a:rPr lang="en-GB" sz="1100" b="1" dirty="0">
                <a:solidFill>
                  <a:srgbClr val="FF0000"/>
                </a:solidFill>
                <a:latin typeface="Arial" panose="020B0604020202020204" pitchFamily="34" charset="0"/>
                <a:cs typeface="Arial" panose="020B0604020202020204" pitchFamily="34" charset="0"/>
              </a:rPr>
              <a:t>DO</a:t>
            </a:r>
            <a:r>
              <a:rPr lang="en-GB" sz="1100" dirty="0">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wash your hands before and after handling your piercing</a:t>
            </a:r>
          </a:p>
          <a:p>
            <a:pPr lvl="0" algn="ctr"/>
            <a:r>
              <a:rPr lang="en-GB" sz="1100" b="1" dirty="0">
                <a:solidFill>
                  <a:srgbClr val="FF0000"/>
                </a:solidFill>
                <a:latin typeface="Arial" panose="020B0604020202020204" pitchFamily="34" charset="0"/>
                <a:cs typeface="Arial" panose="020B0604020202020204" pitchFamily="34" charset="0"/>
              </a:rPr>
              <a:t>DO</a:t>
            </a:r>
            <a:r>
              <a:rPr lang="en-GB" sz="1100" dirty="0">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clean your piercing twice daily with a saline solution, antiseptic spray, or alcohol wipes</a:t>
            </a:r>
          </a:p>
          <a:p>
            <a:pPr lvl="0" algn="ctr"/>
            <a:r>
              <a:rPr lang="en-GB" sz="1100" b="1" dirty="0" smtClean="0">
                <a:solidFill>
                  <a:srgbClr val="FF0000"/>
                </a:solidFill>
                <a:latin typeface="Arial" panose="020B0604020202020204" pitchFamily="34" charset="0"/>
                <a:cs typeface="Arial" panose="020B0604020202020204" pitchFamily="34" charset="0"/>
              </a:rPr>
              <a:t>DO NOT</a:t>
            </a:r>
            <a:r>
              <a:rPr lang="en-GB" sz="1100" dirty="0" smtClean="0">
                <a:latin typeface="Arial" panose="020B0604020202020204" pitchFamily="34" charset="0"/>
                <a:cs typeface="Arial" panose="020B0604020202020204" pitchFamily="34" charset="0"/>
              </a:rPr>
              <a:t> </a:t>
            </a:r>
            <a:r>
              <a:rPr lang="en-GB" sz="1100" dirty="0" smtClean="0">
                <a:solidFill>
                  <a:schemeClr val="bg1"/>
                </a:solidFill>
                <a:latin typeface="Arial" panose="020B0604020202020204" pitchFamily="34" charset="0"/>
                <a:cs typeface="Arial" panose="020B0604020202020204" pitchFamily="34" charset="0"/>
              </a:rPr>
              <a:t>go swimming </a:t>
            </a:r>
            <a:r>
              <a:rPr lang="en-GB" sz="1100" dirty="0">
                <a:solidFill>
                  <a:schemeClr val="bg1"/>
                </a:solidFill>
                <a:latin typeface="Arial" panose="020B0604020202020204" pitchFamily="34" charset="0"/>
                <a:cs typeface="Arial" panose="020B0604020202020204" pitchFamily="34" charset="0"/>
              </a:rPr>
              <a:t>in the sea </a:t>
            </a:r>
            <a:r>
              <a:rPr lang="en-GB" sz="1100" dirty="0" smtClean="0">
                <a:solidFill>
                  <a:schemeClr val="bg1"/>
                </a:solidFill>
                <a:latin typeface="Arial" panose="020B0604020202020204" pitchFamily="34" charset="0"/>
                <a:cs typeface="Arial" panose="020B0604020202020204" pitchFamily="34" charset="0"/>
              </a:rPr>
              <a:t>or in </a:t>
            </a:r>
            <a:r>
              <a:rPr lang="en-GB" sz="1100" dirty="0">
                <a:solidFill>
                  <a:schemeClr val="bg1"/>
                </a:solidFill>
                <a:latin typeface="Arial" panose="020B0604020202020204" pitchFamily="34" charset="0"/>
                <a:cs typeface="Arial" panose="020B0604020202020204" pitchFamily="34" charset="0"/>
              </a:rPr>
              <a:t>pools as this type of water is a breeding ground for germs</a:t>
            </a:r>
          </a:p>
          <a:p>
            <a:pPr lvl="0" algn="ctr"/>
            <a:r>
              <a:rPr lang="en-GB" sz="1100" b="1" dirty="0">
                <a:solidFill>
                  <a:srgbClr val="FF0000"/>
                </a:solidFill>
                <a:latin typeface="Arial" panose="020B0604020202020204" pitchFamily="34" charset="0"/>
                <a:cs typeface="Arial" panose="020B0604020202020204" pitchFamily="34" charset="0"/>
              </a:rPr>
              <a:t>DO NOT </a:t>
            </a:r>
            <a:r>
              <a:rPr lang="en-GB" sz="1100" dirty="0">
                <a:solidFill>
                  <a:schemeClr val="bg1"/>
                </a:solidFill>
                <a:latin typeface="Arial" panose="020B0604020202020204" pitchFamily="34" charset="0"/>
                <a:cs typeface="Arial" panose="020B0604020202020204" pitchFamily="34" charset="0"/>
              </a:rPr>
              <a:t>fiddle with the jewellery. This can cause your piercing to split and it may affect the placement of the piercing.</a:t>
            </a:r>
          </a:p>
          <a:p>
            <a:pPr lvl="0" algn="ctr"/>
            <a:r>
              <a:rPr lang="en-GB" sz="1100" b="1" dirty="0">
                <a:solidFill>
                  <a:srgbClr val="FF0000"/>
                </a:solidFill>
                <a:latin typeface="Arial" panose="020B0604020202020204" pitchFamily="34" charset="0"/>
                <a:cs typeface="Arial" panose="020B0604020202020204" pitchFamily="34" charset="0"/>
              </a:rPr>
              <a:t>DO NOT </a:t>
            </a:r>
            <a:r>
              <a:rPr lang="en-GB" sz="1100" dirty="0">
                <a:solidFill>
                  <a:schemeClr val="bg1"/>
                </a:solidFill>
                <a:latin typeface="Arial" panose="020B0604020202020204" pitchFamily="34" charset="0"/>
                <a:cs typeface="Arial" panose="020B0604020202020204" pitchFamily="34" charset="0"/>
              </a:rPr>
              <a:t>let clothing etc. put unnecessary pressure on the piercing</a:t>
            </a:r>
          </a:p>
          <a:p>
            <a:pPr lvl="0" algn="ctr"/>
            <a:r>
              <a:rPr lang="en-GB" sz="1100" b="1" dirty="0">
                <a:solidFill>
                  <a:srgbClr val="FF0000"/>
                </a:solidFill>
                <a:latin typeface="Arial" panose="020B0604020202020204" pitchFamily="34" charset="0"/>
                <a:cs typeface="Arial" panose="020B0604020202020204" pitchFamily="34" charset="0"/>
              </a:rPr>
              <a:t>DO NOT</a:t>
            </a:r>
            <a:r>
              <a:rPr lang="en-GB" sz="1100" dirty="0">
                <a:solidFill>
                  <a:srgbClr val="FF0000"/>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let any soap, cosmetics, sun cream or hair products etc. come into contact with an unhealed piercing.</a:t>
            </a:r>
          </a:p>
          <a:p>
            <a:pPr lvl="0" algn="ctr"/>
            <a:r>
              <a:rPr lang="en-GB" sz="1100" b="1" dirty="0">
                <a:solidFill>
                  <a:srgbClr val="FF0000"/>
                </a:solidFill>
                <a:latin typeface="Arial" panose="020B0604020202020204" pitchFamily="34" charset="0"/>
                <a:cs typeface="Arial" panose="020B0604020202020204" pitchFamily="34" charset="0"/>
              </a:rPr>
              <a:t>DO NOT</a:t>
            </a:r>
            <a:r>
              <a:rPr lang="en-GB" sz="1100" dirty="0">
                <a:solidFill>
                  <a:srgbClr val="FF0000"/>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subject the piercing to any form of dirt (this includes sand) or bodily fluids.</a:t>
            </a:r>
          </a:p>
          <a:p>
            <a:pPr lvl="0" algn="ctr"/>
            <a:r>
              <a:rPr lang="en-GB" sz="1100" b="1" dirty="0">
                <a:solidFill>
                  <a:srgbClr val="FF0000"/>
                </a:solidFill>
                <a:latin typeface="Arial" panose="020B0604020202020204" pitchFamily="34" charset="0"/>
                <a:cs typeface="Arial" panose="020B0604020202020204" pitchFamily="34" charset="0"/>
              </a:rPr>
              <a:t>DO NOT</a:t>
            </a:r>
            <a:r>
              <a:rPr lang="en-GB" sz="1100" dirty="0">
                <a:solidFill>
                  <a:srgbClr val="FF0000"/>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change the jewellery or stretch the piercing until it is fully healed.</a:t>
            </a:r>
          </a:p>
          <a:p>
            <a:pPr lvl="0" algn="ctr"/>
            <a:r>
              <a:rPr lang="en-GB" sz="1100" b="1" dirty="0">
                <a:solidFill>
                  <a:srgbClr val="FF0000"/>
                </a:solidFill>
                <a:latin typeface="Arial" panose="020B0604020202020204" pitchFamily="34" charset="0"/>
                <a:cs typeface="Arial" panose="020B0604020202020204" pitchFamily="34" charset="0"/>
              </a:rPr>
              <a:t>DO NOT</a:t>
            </a:r>
            <a:r>
              <a:rPr lang="en-GB" sz="1100" dirty="0">
                <a:solidFill>
                  <a:srgbClr val="FF0000"/>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use Hydrogen Peroxide or Surgical Spirit to clean your piercing as they are cytotoxic (they can damage healthy cells and cause scar tissue).</a:t>
            </a:r>
          </a:p>
          <a:p>
            <a:pPr lvl="0" algn="ctr"/>
            <a:r>
              <a:rPr lang="en-GB" sz="1100" b="1" dirty="0">
                <a:solidFill>
                  <a:srgbClr val="FF0000"/>
                </a:solidFill>
                <a:latin typeface="Arial" panose="020B0604020202020204" pitchFamily="34" charset="0"/>
                <a:cs typeface="Arial" panose="020B0604020202020204" pitchFamily="34" charset="0"/>
              </a:rPr>
              <a:t>DO NOT</a:t>
            </a:r>
            <a:r>
              <a:rPr lang="en-GB" sz="1100" dirty="0">
                <a:solidFill>
                  <a:srgbClr val="FF0000"/>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use alcohol-containing mouthwash with an Oral Piercing as the high alcohol content is damaging to new cell growth. Overuse can upset oral flora and lead to a yeast infection.</a:t>
            </a:r>
          </a:p>
          <a:p>
            <a:endParaRPr lang="en-GB" sz="1150" dirty="0">
              <a:latin typeface="Arial" panose="020B0604020202020204" pitchFamily="34" charset="0"/>
              <a:cs typeface="Arial" panose="020B0604020202020204" pitchFamily="34" charset="0"/>
            </a:endParaRPr>
          </a:p>
        </p:txBody>
      </p:sp>
      <p:sp>
        <p:nvSpPr>
          <p:cNvPr id="2" name="TextBox 1"/>
          <p:cNvSpPr txBox="1"/>
          <p:nvPr/>
        </p:nvSpPr>
        <p:spPr>
          <a:xfrm>
            <a:off x="228667" y="8620780"/>
            <a:ext cx="6400663" cy="461665"/>
          </a:xfrm>
          <a:prstGeom prst="rect">
            <a:avLst/>
          </a:prstGeom>
          <a:noFill/>
        </p:spPr>
        <p:txBody>
          <a:bodyPr wrap="none" rtlCol="0">
            <a:spAutoFit/>
          </a:bodyPr>
          <a:lstStyle/>
          <a:p>
            <a:pPr algn="ctr"/>
            <a:r>
              <a:rPr lang="en-GB" sz="1200" dirty="0" smtClean="0">
                <a:solidFill>
                  <a:srgbClr val="FF0000"/>
                </a:solidFill>
                <a:latin typeface="Arial" panose="020B0604020202020204" pitchFamily="34" charset="0"/>
                <a:cs typeface="Arial" panose="020B0604020202020204" pitchFamily="34" charset="0"/>
              </a:rPr>
              <a:t>Telephone: (00357) 99923758 Email: bloodbrotherstattoos@hotmail.com</a:t>
            </a:r>
          </a:p>
          <a:p>
            <a:pPr algn="ctr"/>
            <a:r>
              <a:rPr lang="en-GB" sz="1200" dirty="0" smtClean="0">
                <a:solidFill>
                  <a:srgbClr val="FF0000"/>
                </a:solidFill>
                <a:latin typeface="Arial" panose="020B0604020202020204" pitchFamily="34" charset="0"/>
                <a:cs typeface="Arial" panose="020B0604020202020204" pitchFamily="34" charset="0"/>
              </a:rPr>
              <a:t>Facebook: www.facebook.com/bloodbrotherstattoo</a:t>
            </a:r>
            <a:r>
              <a:rPr lang="en-GB" sz="1200" dirty="0">
                <a:solidFill>
                  <a:srgbClr val="FF0000"/>
                </a:solidFill>
                <a:latin typeface="Arial" panose="020B0604020202020204" pitchFamily="34" charset="0"/>
                <a:cs typeface="Arial" panose="020B0604020202020204" pitchFamily="34" charset="0"/>
              </a:rPr>
              <a:t> </a:t>
            </a:r>
            <a:r>
              <a:rPr lang="en-GB" sz="1200" dirty="0" smtClean="0">
                <a:solidFill>
                  <a:srgbClr val="FF0000"/>
                </a:solidFill>
                <a:latin typeface="Arial" panose="020B0604020202020204" pitchFamily="34" charset="0"/>
                <a:cs typeface="Arial" panose="020B0604020202020204" pitchFamily="34" charset="0"/>
              </a:rPr>
              <a:t>Website: www.bloodbrotherscyprus.com</a:t>
            </a:r>
            <a:endParaRPr lang="en-GB"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3222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333</Words>
  <Application>Microsoft Office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sammyj0702</dc:creator>
  <cp:lastModifiedBy>sammyj0702</cp:lastModifiedBy>
  <cp:revision>4</cp:revision>
  <dcterms:created xsi:type="dcterms:W3CDTF">2016-05-20T05:37:22Z</dcterms:created>
  <dcterms:modified xsi:type="dcterms:W3CDTF">2016-05-20T06:49:45Z</dcterms:modified>
</cp:coreProperties>
</file>